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</p:sldIdLst>
  <p:sldSz cy="5143500" cx="9144000"/>
  <p:notesSz cx="6858000" cy="9144000"/>
  <p:embeddedFontLst>
    <p:embeddedFont>
      <p:font typeface="Proxima Nova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E5D3E425-05FB-4545-965E-295701D74800}">
  <a:tblStyle styleId="{E5D3E425-05FB-4545-965E-295701D748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7FB913DC-4A5B-4D53-A13B-CE30D5D40D79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ProximaNova-bold.fntdata"/><Relationship Id="rId16" Type="http://schemas.openxmlformats.org/officeDocument/2006/relationships/font" Target="fonts/ProximaNova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ProximaNova-boldItalic.fntdata"/><Relationship Id="rId6" Type="http://schemas.openxmlformats.org/officeDocument/2006/relationships/notesMaster" Target="notesMasters/notesMaster1.xml"/><Relationship Id="rId18" Type="http://schemas.openxmlformats.org/officeDocument/2006/relationships/font" Target="fonts/ProximaNova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/Relationships>
</file>

<file path=ppt/media/image1.png>
</file>

<file path=ppt/media/image2.jp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g74393c6869_0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" name="Google Shape;63;g74393c6869_0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g7a9213268e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" name="Google Shape;71;g7a9213268e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g6c036ddb7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1" name="Google Shape;81;g6c036ddb7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7a9260f9e8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7a9260f9e8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7a9260f9e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7a9260f9e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7a9260f9e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7a9260f9e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74393c6869_0_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74393c6869_0_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c036ddb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c036ddb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1" name="Google Shape;11;p2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1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991475"/>
            <a:ext cx="8520600" cy="191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071300"/>
            <a:ext cx="8520600" cy="90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5" name="Google Shape;15;p3"/>
          <p:cNvCxnSpPr/>
          <p:nvPr/>
        </p:nvCxnSpPr>
        <p:spPr>
          <a:xfrm>
            <a:off x="0" y="2998150"/>
            <a:ext cx="91440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6" name="Google Shape;16;p3"/>
          <p:cNvSpPr txBox="1"/>
          <p:nvPr>
            <p:ph type="title"/>
          </p:nvPr>
        </p:nvSpPr>
        <p:spPr>
          <a:xfrm>
            <a:off x="510450" y="2057400"/>
            <a:ext cx="8123100" cy="77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" name="Google Shape;20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" name="Google Shape;21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6" name="Google Shape;26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3" name="Google Shape;33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4" name="Google Shape;34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8"/>
          <p:cNvSpPr txBox="1"/>
          <p:nvPr>
            <p:ph type="title"/>
          </p:nvPr>
        </p:nvSpPr>
        <p:spPr>
          <a:xfrm>
            <a:off x="490250" y="526350"/>
            <a:ext cx="57975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7" name="Google Shape;37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9"/>
          <p:cNvSpPr/>
          <p:nvPr/>
        </p:nvSpPr>
        <p:spPr>
          <a:xfrm>
            <a:off x="4572000" y="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0" name="Google Shape;4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1" name="Google Shape;41;p9"/>
          <p:cNvSpPr txBox="1"/>
          <p:nvPr>
            <p:ph type="title"/>
          </p:nvPr>
        </p:nvSpPr>
        <p:spPr>
          <a:xfrm>
            <a:off x="265500" y="1205825"/>
            <a:ext cx="4045200" cy="150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2" name="Google Shape;42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3" name="Google Shape;43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4" name="Google Shape;44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/>
          <p:nvPr>
            <p:ph idx="1" type="body"/>
          </p:nvPr>
        </p:nvSpPr>
        <p:spPr>
          <a:xfrm>
            <a:off x="311700" y="423682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</a:lstStyle>
          <a:p/>
        </p:txBody>
      </p:sp>
      <p:sp>
        <p:nvSpPr>
          <p:cNvPr id="47" name="Google Shape;47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pearmint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roxima Nova"/>
              <a:buNone/>
              <a:defRPr sz="28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Proxima Nova"/>
              <a:buChar char="●"/>
              <a:defRPr sz="1800"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●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Proxima Nova"/>
              <a:buChar char="○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3"/>
              </a:buClr>
              <a:buSzPts val="1400"/>
              <a:buFont typeface="Proxima Nova"/>
              <a:buChar char="■"/>
              <a:defRPr>
                <a:solidFill>
                  <a:schemeClr val="accent3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lvl="1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lvl="2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lvl="3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lvl="4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lvl="5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lvl="6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lvl="7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lvl="8" algn="r">
              <a:buNone/>
              <a:defRPr sz="1000">
                <a:solidFill>
                  <a:schemeClr val="dk1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hyperlink" Target="https://docs.google.com/document/d/1jOyNw2gi7IvyHLtXL81a-ad3bkuIIov97_MIlEqVxio/edit?usp=sharing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drive.google.com/file/d/1YaPWonM1x4Hk9uVbgXWm6BQYQJ3sdjfn/view" TargetMode="External"/><Relationship Id="rId4" Type="http://schemas.openxmlformats.org/officeDocument/2006/relationships/image" Target="../media/image2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0450" y="1257300"/>
            <a:ext cx="8123100" cy="1588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Sinkhole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0450" y="3182313"/>
            <a:ext cx="8123100" cy="63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Men - 1 Chasm</a:t>
            </a:r>
            <a:endParaRPr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Daniel Yan and Kyle Lotterer</a:t>
            </a:r>
            <a:endParaRPr sz="18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82075" y="1152475"/>
            <a:ext cx="4104951" cy="3271225"/>
          </a:xfrm>
          <a:prstGeom prst="rect">
            <a:avLst/>
          </a:prstGeom>
          <a:noFill/>
          <a:ln>
            <a:noFill/>
          </a:ln>
        </p:spPr>
      </p:pic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524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VR Game of of a sinkhole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Gameplay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moves a sinkhole around, causing objects to fall inside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Sinkhole will change in size from objects falling inside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 timer and point system will be present with points given on sinkhole size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u="sng">
                <a:solidFill>
                  <a:schemeClr val="hlink"/>
                </a:solidFill>
                <a:hlinkClick r:id="rId4"/>
              </a:rPr>
              <a:t>Proposal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 txBox="1"/>
          <p:nvPr/>
        </p:nvSpPr>
        <p:spPr>
          <a:xfrm>
            <a:off x="5872075" y="4547850"/>
            <a:ext cx="1871400" cy="32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Initial Proposal Image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Original </a:t>
            </a:r>
            <a:r>
              <a:rPr lang="en"/>
              <a:t>Gameplay Details</a:t>
            </a:r>
            <a:endParaRPr/>
          </a:p>
        </p:txBody>
      </p:sp>
      <p:sp>
        <p:nvSpPr>
          <p:cNvPr id="74" name="Google Shape;74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Project will be in VR for the HTC Vive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will move around a “sinkhole” using VR controls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As objects move under the sinkhole, they will fall inside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more objects that fall inside, the bigger the hole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objective is to get as many objects in the hole before a time limit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75" name="Google Shape;75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75000" y="2860900"/>
            <a:ext cx="2607661" cy="184272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/>
          <p:cNvSpPr/>
          <p:nvPr/>
        </p:nvSpPr>
        <p:spPr>
          <a:xfrm>
            <a:off x="4463450" y="3208700"/>
            <a:ext cx="498000" cy="162900"/>
          </a:xfrm>
          <a:prstGeom prst="ellipse">
            <a:avLst/>
          </a:prstGeom>
          <a:solidFill>
            <a:srgbClr val="0000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" name="Google Shape;77;p15"/>
          <p:cNvSpPr txBox="1"/>
          <p:nvPr/>
        </p:nvSpPr>
        <p:spPr>
          <a:xfrm>
            <a:off x="2818825" y="2860900"/>
            <a:ext cx="6470400" cy="754800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Time: 1:27</a:t>
            </a:r>
            <a:endParaRPr b="1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FFFFFF"/>
                </a:solidFill>
                <a:latin typeface="Impact"/>
                <a:ea typeface="Impact"/>
                <a:cs typeface="Impact"/>
                <a:sym typeface="Impact"/>
              </a:rPr>
              <a:t>Points: 30</a:t>
            </a:r>
            <a:endParaRPr b="1">
              <a:solidFill>
                <a:srgbClr val="FFFFFF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sp>
        <p:nvSpPr>
          <p:cNvPr id="78" name="Google Shape;78;p15"/>
          <p:cNvSpPr txBox="1"/>
          <p:nvPr/>
        </p:nvSpPr>
        <p:spPr>
          <a:xfrm>
            <a:off x="2936850" y="4703625"/>
            <a:ext cx="3006600" cy="75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Proxima Nova"/>
                <a:ea typeface="Proxima Nova"/>
                <a:cs typeface="Proxima Nova"/>
                <a:sym typeface="Proxima Nova"/>
              </a:rPr>
              <a:t>Initial User View Control Box</a:t>
            </a:r>
            <a:endParaRPr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Features</a:t>
            </a:r>
            <a:endParaRPr/>
          </a:p>
        </p:txBody>
      </p:sp>
      <p:sp>
        <p:nvSpPr>
          <p:cNvPr id="84" name="Google Shape;84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AutoNum type="arabicPeriod"/>
            </a:pPr>
            <a:r>
              <a:rPr lang="en">
                <a:solidFill>
                  <a:srgbClr val="666666"/>
                </a:solidFill>
              </a:rPr>
              <a:t>Creating a sinkhole where objects can fall through in VR with HTC Vive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AutoNum type="arabicPeriod"/>
            </a:pPr>
            <a:r>
              <a:rPr lang="en">
                <a:solidFill>
                  <a:srgbClr val="666666"/>
                </a:solidFill>
              </a:rPr>
              <a:t>Allow sinkhole movement through a user controller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AutoNum type="arabicPeriod"/>
            </a:pPr>
            <a:r>
              <a:rPr lang="en">
                <a:solidFill>
                  <a:srgbClr val="666666"/>
                </a:solidFill>
              </a:rPr>
              <a:t>Changing the sinkhole size based on the objects</a:t>
            </a:r>
            <a:endParaRPr>
              <a:solidFill>
                <a:srgbClr val="666666"/>
              </a:solidFill>
            </a:endParaRPr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AutoNum type="arabicPeriod"/>
            </a:pPr>
            <a:r>
              <a:rPr lang="en">
                <a:solidFill>
                  <a:srgbClr val="666666"/>
                </a:solidFill>
              </a:rPr>
              <a:t>Adding a time limit and a point system based on objects in the sinkhole</a:t>
            </a:r>
            <a:endParaRPr>
              <a:solidFill>
                <a:srgbClr val="666666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>
              <a:solidFill>
                <a:srgbClr val="666666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7"/>
          <p:cNvSpPr txBox="1"/>
          <p:nvPr>
            <p:ph type="title"/>
          </p:nvPr>
        </p:nvSpPr>
        <p:spPr>
          <a:xfrm>
            <a:off x="0" y="-4097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Video of Current Progress</a:t>
            </a:r>
            <a:endParaRPr/>
          </a:p>
        </p:txBody>
      </p:sp>
      <p:pic>
        <p:nvPicPr>
          <p:cNvPr id="90" name="Google Shape;90;p17" title="2019-12-04-04-28-23-2odougromp4_63OU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17250" y="450725"/>
            <a:ext cx="7778875" cy="4553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added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Multiple camera viewports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1 as VR eye camera, another as aerial view placed as a texture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Sinkhole interaction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Upon consuming an item the sinkhole will grow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Environmental Assets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Items of different sizes with realistic physics can be swallowed by the sinkhole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User Control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User is able to use HTC Vive’s controller to control the sinkhole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Core Features 1, 2, 3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Features to do</a:t>
            </a:r>
            <a:endParaRPr/>
          </a:p>
        </p:txBody>
      </p:sp>
      <p:sp>
        <p:nvSpPr>
          <p:cNvPr id="102" name="Google Shape;102;p19"/>
          <p:cNvSpPr txBox="1"/>
          <p:nvPr>
            <p:ph idx="1" type="body"/>
          </p:nvPr>
        </p:nvSpPr>
        <p:spPr>
          <a:xfrm>
            <a:off x="311700" y="1017725"/>
            <a:ext cx="8520600" cy="394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Fix </a:t>
            </a:r>
            <a:r>
              <a:rPr lang="en"/>
              <a:t>SceneNode joystick</a:t>
            </a:r>
            <a:endParaRPr sz="6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Finish light diffusion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May be done as a skybox light or environmental lighting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scoring?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Point scoring based on items that are consumed by the sinkhole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Game condition?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Timer which limits the user on the amount of items to consume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Potential Features (stretch goals) 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Environmental hazards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Winds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‘Power-ups’ affecting sinkhole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Size, movement speed, suck ability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0"/>
          <p:cNvSpPr txBox="1"/>
          <p:nvPr>
            <p:ph type="title"/>
          </p:nvPr>
        </p:nvSpPr>
        <p:spPr>
          <a:xfrm>
            <a:off x="0" y="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Revamped Schedule</a:t>
            </a:r>
            <a:endParaRPr/>
          </a:p>
        </p:txBody>
      </p:sp>
      <p:graphicFrame>
        <p:nvGraphicFramePr>
          <p:cNvPr id="108" name="Google Shape;108;p20"/>
          <p:cNvGraphicFramePr/>
          <p:nvPr/>
        </p:nvGraphicFramePr>
        <p:xfrm>
          <a:off x="1087850" y="56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{E5D3E425-05FB-4545-965E-295701D74800}</a:tableStyleId>
              </a:tblPr>
              <a:tblGrid>
                <a:gridCol w="1166100"/>
                <a:gridCol w="6072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11/15/2019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scene setup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11/18/2019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11/21/2019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VR controls set up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11/23/2019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Hole/object interaction complete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12/2/2019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12/7/2019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Project complete with extra 2 days for minor bugfixing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109" name="Google Shape;109;p20"/>
          <p:cNvGraphicFramePr/>
          <p:nvPr/>
        </p:nvGraphicFramePr>
        <p:xfrm>
          <a:off x="592025" y="842013"/>
          <a:ext cx="3000000" cy="3000000"/>
        </p:xfrm>
        <a:graphic>
          <a:graphicData uri="http://schemas.openxmlformats.org/drawingml/2006/table">
            <a:tbl>
              <a:tblPr>
                <a:noFill/>
                <a:tableStyleId>{7FB913DC-4A5B-4D53-A13B-CE30D5D40D79}</a:tableStyleId>
              </a:tblPr>
              <a:tblGrid>
                <a:gridCol w="3353750"/>
                <a:gridCol w="3982800"/>
              </a:tblGrid>
              <a:tr h="1838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12/4/2019</a:t>
                      </a:r>
                      <a:endParaRPr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Demo in progress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Core Features 1, 2, 3 are completed on a basic level</a:t>
                      </a:r>
                      <a:endParaRPr sz="13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12/6/2019</a:t>
                      </a:r>
                      <a:endParaRPr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Scene node hierarchy is completed. </a:t>
                      </a:r>
                      <a:r>
                        <a:rPr lang="en" sz="1300"/>
                        <a:t>Light diffusement is added and tested. Basic controls, level and mechanics are refined and tested</a:t>
                      </a:r>
                      <a:endParaRPr sz="13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12/8/2019</a:t>
                      </a:r>
                      <a:endParaRPr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Core Feature 4 for game elements of time and point scoring is tested and completed. </a:t>
                      </a:r>
                      <a:endParaRPr sz="1300"/>
                    </a:p>
                  </a:txBody>
                  <a:tcPr marT="63500" marB="63500" marR="63500" marL="63500"/>
                </a:tc>
              </a:tr>
              <a:tr h="12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12/9/2019</a:t>
                      </a:r>
                      <a:endParaRPr sz="1300"/>
                    </a:p>
                  </a:txBody>
                  <a:tcPr marT="63500" marB="63500" marR="63500" marL="63500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Final demo of Sinkhole + additional testing if </a:t>
                      </a:r>
                      <a:r>
                        <a:rPr lang="en" sz="1300"/>
                        <a:t>necessary</a:t>
                      </a:r>
                      <a:endParaRPr sz="1300"/>
                    </a:p>
                  </a:txBody>
                  <a:tcPr marT="63500" marB="63500" marR="63500" marL="63500"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21"/>
          <p:cNvSpPr txBox="1"/>
          <p:nvPr>
            <p:ph type="title"/>
          </p:nvPr>
        </p:nvSpPr>
        <p:spPr>
          <a:xfrm>
            <a:off x="2024450" y="1738650"/>
            <a:ext cx="5365800" cy="250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 / Comments?</a:t>
            </a:r>
            <a:endParaRPr/>
          </a:p>
        </p:txBody>
      </p:sp>
      <p:graphicFrame>
        <p:nvGraphicFramePr>
          <p:cNvPr id="115" name="Google Shape;115;p21"/>
          <p:cNvGraphicFramePr/>
          <p:nvPr/>
        </p:nvGraphicFramePr>
        <p:xfrm>
          <a:off x="1087850" y="5663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{E5D3E425-05FB-4545-965E-295701D74800}</a:tableStyleId>
              </a:tblPr>
              <a:tblGrid>
                <a:gridCol w="1166100"/>
                <a:gridCol w="60729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11/15/2019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scene setup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11/18/2019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11/21/2019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Basic VR controls set up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11/23/2019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Hole/object interaction complete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11/25/2019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Demo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12/2/2019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12/5/2019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12/7/2019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Project complete with extra 2 days for minor bugfixing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pearmint">
  <a:themeElements>
    <a:clrScheme name="Spearmint">
      <a:dk1>
        <a:srgbClr val="202729"/>
      </a:dk1>
      <a:lt1>
        <a:srgbClr val="FFFFFF"/>
      </a:lt1>
      <a:dk2>
        <a:srgbClr val="4BA173"/>
      </a:dk2>
      <a:lt2>
        <a:srgbClr val="63D297"/>
      </a:lt2>
      <a:accent1>
        <a:srgbClr val="353744"/>
      </a:accent1>
      <a:accent2>
        <a:srgbClr val="424242"/>
      </a:accent2>
      <a:accent3>
        <a:srgbClr val="616161"/>
      </a:accent3>
      <a:accent4>
        <a:srgbClr val="999999"/>
      </a:accent4>
      <a:accent5>
        <a:srgbClr val="FF5252"/>
      </a:accent5>
      <a:accent6>
        <a:srgbClr val="FFF176"/>
      </a:accent6>
      <a:hlink>
        <a:srgbClr val="FF5252"/>
      </a:hlink>
      <a:folHlink>
        <a:srgbClr val="FF525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